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1"/>
  </p:notesMasterIdLst>
  <p:sldIdLst>
    <p:sldId id="278" r:id="rId2"/>
    <p:sldId id="287" r:id="rId3"/>
    <p:sldId id="280" r:id="rId4"/>
    <p:sldId id="262" r:id="rId5"/>
    <p:sldId id="264" r:id="rId6"/>
    <p:sldId id="289" r:id="rId7"/>
    <p:sldId id="275" r:id="rId8"/>
    <p:sldId id="288" r:id="rId9"/>
    <p:sldId id="282" r:id="rId10"/>
    <p:sldId id="286" r:id="rId11"/>
    <p:sldId id="285" r:id="rId12"/>
    <p:sldId id="293" r:id="rId13"/>
    <p:sldId id="283" r:id="rId14"/>
    <p:sldId id="266" r:id="rId15"/>
    <p:sldId id="268" r:id="rId16"/>
    <p:sldId id="277" r:id="rId17"/>
    <p:sldId id="304" r:id="rId18"/>
    <p:sldId id="307" r:id="rId19"/>
    <p:sldId id="29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78" d="100"/>
          <a:sy n="78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96273-C998-40BB-963F-D4A0A94D5DCC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7EC4D-413F-4A1F-BEA6-DB1A88D502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7134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EC4D-413F-4A1F-BEA6-DB1A88D5023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EC4D-413F-4A1F-BEA6-DB1A88D5023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0972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Cambria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EC4D-413F-4A1F-BEA6-DB1A88D5023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6002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EC4D-413F-4A1F-BEA6-DB1A88D5023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541F6D-C05C-418A-A29C-21ABEB08FBB1}" type="datetimeFigureOut">
              <a:rPr lang="fr-FR" smtClean="0"/>
              <a:pPr/>
              <a:t>22.01.16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349B18-9900-462E-A79A-F612A1DD48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file:///C:\Users\Nakache\Desktop\06%20bar%20yora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akache\Desktop\06%20bar%20yorai.mp3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nstantine.fr/almanach/photos_1850/imagepages/image12.php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constantine.fr/almanach/photos_1850/imagepages/image11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6 bar yor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4" name="06 bar yor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5" name="06 bar yor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6" name="06 bar yor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8" name="06 bar yor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9" name="06 bar yor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11" name="06 bar yor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1026" name="Picture 2" descr="H:\DOSSIERS ET FICHIERS\Recherche généalogique\maguen davi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620688"/>
            <a:ext cx="6408712" cy="5400600"/>
          </a:xfrm>
          <a:prstGeom prst="rect">
            <a:avLst/>
          </a:prstGeom>
          <a:noFill/>
        </p:spPr>
      </p:pic>
      <p:pic>
        <p:nvPicPr>
          <p:cNvPr id="12" name="Picture 2" descr="C:\Users\Simon DUKHAN\Pictures\Image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2276872"/>
            <a:ext cx="259228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/>
          <p:cNvSpPr txBox="1"/>
          <p:nvPr/>
        </p:nvSpPr>
        <p:spPr>
          <a:xfrm>
            <a:off x="2051720" y="119675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FF00"/>
                </a:solidFill>
                <a:latin typeface="Agency FB" pitchFamily="34" charset="0"/>
              </a:rPr>
              <a:t>HOMMAGE AU DAYAN  </a:t>
            </a:r>
            <a:endParaRPr lang="fr-FR" sz="4000" b="1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3105835"/>
            <a:ext cx="62646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i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i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i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i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i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i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SIDI  ELIYAHOU  BAHI  ALLOUCHE </a:t>
            </a:r>
            <a:endParaRPr lang="fr-FR" sz="4000" b="1" dirty="0">
              <a:latin typeface="Agency FB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354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20">
                <p:cTn id="26" repeatCount="3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mon DUKHAN\Pictures\cimetière jérus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7206357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1907704" y="47667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Sa femme S</a:t>
            </a:r>
            <a:r>
              <a:rPr lang="fr-FR" b="1" dirty="0" smtClean="0">
                <a:ln w="18415" cmpd="sng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arah</a:t>
            </a:r>
            <a:r>
              <a:rPr lang="fr-FR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aurait alors prié pour le rejoindre dans le mois. Une légende familiale que confirment cependant les archives de la ‘</a:t>
            </a:r>
            <a:r>
              <a:rPr lang="fr-FR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Hevra</a:t>
            </a:r>
            <a:r>
              <a:rPr lang="fr-FR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</a:t>
            </a:r>
            <a:r>
              <a:rPr lang="fr-FR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Kadicha</a:t>
            </a:r>
            <a:r>
              <a:rPr lang="fr-FR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séfarade de Jérusalem’, puisque, effectivement, Sarah repose bien à côté de son époux depuis le 17 </a:t>
            </a:r>
            <a:r>
              <a:rPr lang="fr-FR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Eloul</a:t>
            </a:r>
            <a:r>
              <a:rPr lang="fr-FR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de la même année, soit exactement trente jours après.</a:t>
            </a:r>
            <a:endParaRPr lang="fr-FR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6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42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4088" y="764704"/>
            <a:ext cx="32403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Pendant longtemps, on a pensé avoir perdu toutes traces de sa pierre tombale bien que l'inscription qui y était gravée apparaisse dans un recueil, recensant toutes les inscriptions funéraires ainsi que l'emplacement exact de sa sépulture et de celle de sa femme, le </a:t>
            </a: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HELKAT HAME'HOKEK . </a:t>
            </a:r>
          </a:p>
        </p:txBody>
      </p:sp>
      <p:pic>
        <p:nvPicPr>
          <p:cNvPr id="5122" name="Picture 2" descr="C:\Users\Simon DUKHAN\Pictures\Hel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3943350" cy="4310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ZoneTexte 4"/>
          <p:cNvSpPr txBox="1"/>
          <p:nvPr/>
        </p:nvSpPr>
        <p:spPr>
          <a:xfrm>
            <a:off x="5076056" y="57332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Archives </a:t>
            </a:r>
            <a:r>
              <a:rPr lang="fr-FR" b="1" dirty="0" err="1" smtClean="0">
                <a:solidFill>
                  <a:schemeClr val="bg1"/>
                </a:solidFill>
                <a:latin typeface="Agency FB" pitchFamily="34" charset="0"/>
              </a:rPr>
              <a:t>Helkat</a:t>
            </a:r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Agency FB" pitchFamily="34" charset="0"/>
              </a:rPr>
              <a:t>Hamehokek</a:t>
            </a:r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Adresse et inscriptions tombales </a:t>
            </a:r>
            <a:endParaRPr lang="fr-FR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7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mon DUKHAN\Pictures\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7128793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699792" y="548680"/>
            <a:ext cx="5436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Néanmoins, après des recherches acharnées, le lieu présumé de leur sépulture a été retrouvé…</a:t>
            </a:r>
            <a:endParaRPr lang="fr-FR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4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9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67744" y="404664"/>
            <a:ext cx="5760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_GoBack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… et leurs tombes restaurées grâce à la mobilisation de leurs descendants. </a:t>
            </a:r>
            <a:endParaRPr lang="fr-FR" sz="24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Simon DUKHAN\Pictures\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Nakache\AppData\Local\Microsoft\Windows\Temporary Internet Files\Content.Outlook\37Z5EFMB\Matzevot Sidi Bahi_Sarah Allouch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6361122" cy="482405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19672" y="3244334"/>
            <a:ext cx="4618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Photo  Michel   Allouche.   14 </a:t>
            </a:r>
            <a:r>
              <a:rPr lang="fr-FR" b="1" dirty="0" err="1" smtClean="0">
                <a:solidFill>
                  <a:schemeClr val="bg1"/>
                </a:solidFill>
                <a:latin typeface="Agency FB" pitchFamily="34" charset="0"/>
              </a:rPr>
              <a:t>kislev</a:t>
            </a:r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 5774</a:t>
            </a:r>
            <a:endParaRPr lang="fr-FR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1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kache\AppData\Local\Microsoft\Windows\Temporary Internet Files\Content.Outlook\37Z5EFMB\Matzevot Sidi Bahi_Sarah Allouch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70485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 DUKHAN\Pictures\Im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694826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1043608" y="6457890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Photo  Michel   Allouche.   14 </a:t>
            </a:r>
            <a:r>
              <a:rPr lang="fr-FR" b="1" dirty="0" err="1" smtClean="0">
                <a:solidFill>
                  <a:schemeClr val="bg1"/>
                </a:solidFill>
                <a:latin typeface="Agency FB" pitchFamily="34" charset="0"/>
              </a:rPr>
              <a:t>kislev</a:t>
            </a:r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 5774</a:t>
            </a:r>
            <a:endParaRPr lang="fr-FR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10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88984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 bmk="_GoBack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i="1" dirty="0" smtClean="0" bmk="_GoBack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4" y="47667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‘Puisse le mérite de </a:t>
            </a:r>
            <a:r>
              <a:rPr lang="fr-FR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SIDI  ELIYAHOU  BAHI  ALLOUCHE </a:t>
            </a:r>
            <a:r>
              <a:rPr lang="fr-FR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reposer sur tous les enfants d’Israël, de Constantine et d’ailleurs, où qu’ils se trouvent matériellement et spirituellement’. 	</a:t>
            </a:r>
            <a:endParaRPr lang="fr-FR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5" name="Picture 2" descr="C:\Users\Simon DUKHAN\Pictures\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Simon DUKHAN\Pictures\Mont Oliviers 18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504056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251520" y="3212976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  <a:latin typeface="Agency FB" pitchFamily="34" charset="0"/>
              </a:rPr>
              <a:t>1893. </a:t>
            </a:r>
          </a:p>
          <a:p>
            <a:r>
              <a:rPr lang="fr-FR" sz="1400" b="1" dirty="0" smtClean="0">
                <a:solidFill>
                  <a:srgbClr val="000000"/>
                </a:solidFill>
                <a:latin typeface="Agency FB" pitchFamily="34" charset="0"/>
              </a:rPr>
              <a:t>Jérusalem. Prière  - sur le Mont des Oliviers.</a:t>
            </a:r>
          </a:p>
          <a:p>
            <a:r>
              <a:rPr lang="fr-FR" sz="1400" b="1" dirty="0" smtClean="0">
                <a:solidFill>
                  <a:srgbClr val="000000"/>
                </a:solidFill>
                <a:latin typeface="Agency FB" pitchFamily="34" charset="0"/>
              </a:rPr>
              <a:t>(Une Terre et des Hommes. </a:t>
            </a:r>
          </a:p>
          <a:p>
            <a:r>
              <a:rPr lang="fr-FR" sz="1400" b="1" dirty="0" err="1" smtClean="0">
                <a:solidFill>
                  <a:srgbClr val="000000"/>
                </a:solidFill>
                <a:latin typeface="Agency FB" pitchFamily="34" charset="0"/>
              </a:rPr>
              <a:t>Wordpress</a:t>
            </a:r>
            <a:r>
              <a:rPr lang="fr-FR" sz="1400" b="1" dirty="0" smtClean="0">
                <a:solidFill>
                  <a:srgbClr val="000000"/>
                </a:solidFill>
                <a:latin typeface="Agency FB" pitchFamily="34" charset="0"/>
              </a:rPr>
              <a:t> 2009).</a:t>
            </a:r>
            <a:endParaRPr lang="fr-FR" sz="14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3648" y="537321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Pour toute sa descendance et pour tous ceux qui ont vécu à Constantine, </a:t>
            </a:r>
            <a:r>
              <a:rPr lang="fr-FR" b="1" dirty="0" smtClean="0">
                <a:ln w="12700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QUE SON NOM ET SA MEMOIRE</a:t>
            </a:r>
            <a:r>
              <a:rPr lang="fr-FR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,  auxquels nous rendons hommage ici, RESTENT VIVACES EN NOUS.</a:t>
            </a:r>
            <a:endParaRPr lang="fr-FR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ransition advClick="0" advTm="19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kache\AppData\Local\Microsoft\Windows\Temporary Internet Files\Content.Outlook\37Z5EFMB\Matzevot Sidi Bahi_Sarah Allouch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23728" y="3284984"/>
            <a:ext cx="7475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Photo Michel Allouche -  14 KISLEV 5774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2537" y="5360396"/>
            <a:ext cx="8891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Copyright © 2016  AJOC. Tous droits réservés.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gency FB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Toute copie, même partielle,  des données contenues sur ce site est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strictement interdite sans accord préalable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gency FB" pitchFamily="34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79712" y="2564904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FIN</a:t>
            </a:r>
            <a:endParaRPr lang="fr-FR" sz="96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4744"/>
            <a:ext cx="5715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Nakache\AppData\Local\Microsoft\Windows\Temporary Internet Files\Content.Outlook\37Z5EFMB\Matzevot Sidi Bahi_Sarah Allouche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" y="3244334"/>
            <a:ext cx="62216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Photo Michel Allouche -  14 KISLEV 5774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2537" y="5360396"/>
            <a:ext cx="8891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Copyright © 2016  AJOC. Tous droits réservés.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gency FB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Toute copie, même partielle,  des données contenues sur ce site est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strictement interdite sans accord préalable 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gency FB" pitchFamily="34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79712" y="2564904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FIN</a:t>
            </a:r>
            <a:endParaRPr lang="fr-FR" sz="96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715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916832"/>
            <a:ext cx="54006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Textes  :		Jean Luc   Allouche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51720" y="242088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Photos : 	Michel  Allouche -  14 </a:t>
            </a:r>
            <a:r>
              <a:rPr lang="fr-F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Kislev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 5774			                   Contributions diverses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99792" y="3297758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Chant  :           		Bar </a:t>
            </a:r>
            <a:r>
              <a:rPr lang="fr-F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Yohaï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   Interprété par : 		Jeannot  </a:t>
            </a:r>
            <a:r>
              <a:rPr lang="fr-F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Attlan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   Source :             	                  Serge  Allouche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19872" y="4438853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Montage :  		Jacques  Nakache</a:t>
            </a:r>
          </a:p>
          <a:p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			Simon Dukhan</a:t>
            </a:r>
            <a:endParaRPr lang="fr-F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160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3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902325"/>
            <a:ext cx="75608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Il a été  Grand Rabbin guide religieux,</a:t>
            </a:r>
          </a:p>
          <a:p>
            <a:r>
              <a:rPr lang="fr-FR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distingué enseignant  et brillant prédicateur à Constantine. </a:t>
            </a:r>
          </a:p>
          <a:p>
            <a:pPr algn="r"/>
            <a:endParaRPr lang="fr-FR" sz="32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Le </a:t>
            </a:r>
            <a:r>
              <a:rPr lang="fr-FR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  </a:t>
            </a:r>
            <a:r>
              <a:rPr lang="fr-FR" sz="32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DAYAN SIDI ELIYAHOU BAHI ALLOUCHE </a:t>
            </a:r>
          </a:p>
          <a:p>
            <a:pPr algn="ctr"/>
            <a:r>
              <a:rPr lang="fr-FR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n’est plus dans l’anonymat. </a:t>
            </a:r>
          </a:p>
          <a:p>
            <a:pPr algn="r"/>
            <a:endParaRPr lang="fr-FR" sz="3200" b="1" dirty="0" smtClean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  <a:p>
            <a:pPr algn="r"/>
            <a:r>
              <a:rPr lang="fr-FR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Sa tombe a été retrouvée en 2013, </a:t>
            </a:r>
          </a:p>
          <a:p>
            <a:pPr algn="r"/>
            <a:r>
              <a:rPr lang="fr-FR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APRES 121 ANS D’OUBLI ET D’ABSENCE, </a:t>
            </a:r>
          </a:p>
          <a:p>
            <a:pPr algn="r"/>
            <a:r>
              <a:rPr lang="fr-FR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au Mont des Oliviers à Jérusalem. </a:t>
            </a:r>
          </a:p>
          <a:p>
            <a:pPr algn="r"/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4" name="06 bar yor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5" name="06 bar yor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spd="slow" advClick="0" advTm="151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2728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68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148064" y="54452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Constantine </a:t>
            </a:r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1878 Auteur </a:t>
            </a:r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anonyme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Provenance  : </a:t>
            </a:r>
            <a:r>
              <a:rPr lang="fr-FR" b="1" dirty="0" err="1" smtClean="0">
                <a:solidFill>
                  <a:schemeClr val="bg1"/>
                </a:solidFill>
                <a:latin typeface="Agency FB" pitchFamily="34" charset="0"/>
              </a:rPr>
              <a:t>Franom</a:t>
            </a:r>
            <a:endParaRPr lang="fr-FR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12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FRANOM16_8FI_430_V006N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4824536" cy="2714254"/>
          </a:xfrm>
          <a:prstGeom prst="rect">
            <a:avLst/>
          </a:prstGeom>
          <a:noFill/>
        </p:spPr>
      </p:pic>
      <p:pic>
        <p:nvPicPr>
          <p:cNvPr id="14340" name="Picture 4" descr="FRANOM16_8FI_433_V009N01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980728"/>
            <a:ext cx="4283968" cy="2771378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75656" y="298390"/>
            <a:ext cx="28803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normalizeH="0" baseline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empus Sans ITC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normalizeH="0" baseline="0" dirty="0" smtClean="0">
                <a:ln w="12700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1600" b="1" i="0" u="none" strike="noStrike" normalizeH="0" baseline="0" dirty="0" smtClean="0" bmk="">
                <a:ln w="12700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IDI ELIAHOU BAHI ALLOUCHE,</a:t>
            </a:r>
            <a:r>
              <a:rPr kumimoji="0" lang="fr-FR" sz="1600" b="1" i="0" u="none" strike="noStrike" normalizeH="0" baseline="0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 est né au début du XIX</a:t>
            </a:r>
            <a:r>
              <a:rPr kumimoji="0" lang="fr-FR" sz="1600" b="1" i="0" u="none" strike="noStrike" normalizeH="0" baseline="30000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1600" b="1" i="0" u="none" strike="noStrike" normalizeH="0" baseline="0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 siècle, le 18 août 1812</a:t>
            </a:r>
            <a:r>
              <a:rPr kumimoji="0" lang="fr-FR" sz="1600" b="1" i="0" u="none" strike="noStrike" normalizeH="0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 (30 Av 5572), à Constantine (Algérie).  De son union avec </a:t>
            </a:r>
            <a:r>
              <a:rPr kumimoji="0" lang="fr-FR" sz="1600" b="1" i="0" u="none" strike="noStrike" normalizeH="0" dirty="0" smtClean="0" bmk="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Sarah (née ASSOULINE), </a:t>
            </a:r>
            <a:r>
              <a:rPr kumimoji="0" lang="fr-FR" sz="1600" b="1" i="0" u="none" strike="noStrike" normalizeH="0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il eut plusieurs enfants : M’</a:t>
            </a:r>
            <a:r>
              <a:rPr kumimoji="0" lang="fr-FR" sz="1600" b="1" i="0" u="none" strike="noStrike" normalizeH="0" dirty="0" err="1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barka</a:t>
            </a:r>
            <a:r>
              <a:rPr kumimoji="0" lang="fr-FR" sz="1600" b="1" i="0" u="none" strike="noStrike" normalizeH="0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 11/1834), </a:t>
            </a:r>
            <a:r>
              <a:rPr kumimoji="0" lang="fr-FR" sz="1600" b="1" i="0" u="none" strike="noStrike" normalizeH="0" dirty="0" err="1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Mariouma</a:t>
            </a:r>
            <a:r>
              <a:rPr kumimoji="0" lang="fr-FR" sz="1600" b="1" i="0" u="none" strike="noStrike" normalizeH="0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 (1835), Rebecca (09/1844), Hanna (01/1855), et Haï (11/1857).</a:t>
            </a:r>
            <a:endParaRPr kumimoji="0" lang="fr-FR" sz="1600" b="1" i="0" u="none" strike="noStrike" normalizeH="0" baseline="0" dirty="0" smtClean="0" bmk="_GoBack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270892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SA FAMILLE ET SES FIDÈLES LE SURNOMMAIENT AVEC AFFECTION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 bmk="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«BA ZÉZÉ».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148064" y="37890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Constantine 1893 Auteur anonyme</a:t>
            </a:r>
          </a:p>
          <a:p>
            <a:pPr algn="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Provenance : </a:t>
            </a:r>
            <a:r>
              <a:rPr lang="fr-FR" b="1" dirty="0" err="1" smtClean="0">
                <a:solidFill>
                  <a:schemeClr val="bg1"/>
                </a:solidFill>
                <a:latin typeface="Agency FB" pitchFamily="34" charset="0"/>
              </a:rPr>
              <a:t>Franom</a:t>
            </a:r>
            <a:endParaRPr lang="fr-FR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Tm="17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289" grpId="0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OSSIERS ET FICHIERS\Recherche généalogique\constantine_synago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3027164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35696" y="310004"/>
            <a:ext cx="37444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ln w="12700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fr-FR" sz="1600" b="1" dirty="0" smtClean="0" bmk="">
                <a:ln w="12700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IDI ELIAHOU BAHI ALLOUCHE </a:t>
            </a:r>
            <a:r>
              <a:rPr lang="fr-FR" sz="1600" b="1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devint </a:t>
            </a:r>
            <a:r>
              <a:rPr lang="fr-FR" sz="1600" b="1" i="1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DAYAN</a:t>
            </a:r>
            <a:r>
              <a:rPr lang="fr-FR" sz="1600" b="1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  et </a:t>
            </a:r>
            <a:r>
              <a:rPr lang="fr-FR" sz="1600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Président du tribunal rabbinique de Constantine en pleine période de mutation. Il </a:t>
            </a:r>
            <a:r>
              <a:rPr lang="fr-FR" sz="1600" b="1" dirty="0" smtClean="0" bmk="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dut affronter les premiers signes de la ‘modernité’ et, comme nombre de ses pairs, lutter pied à pied pour conserver les prérogatives de sa charge face aux nouveaux rabbins, qui, émoulus du Séminaire rabbinique de France, furent dépêchés en Algérie pour «civiliser» leurs frères «indigènes».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21297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Par ailleurs, les cultures environnantes exerçaient leurs propres influences, au travers de leur pouvoir de coercition, voire de séduction. La force des rabbins, leur impact, s’en trouvèrent amoindris, à l’intérieur et de surcroît à l’extérieur.</a:t>
            </a:r>
            <a:endParaRPr lang="fr-F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4307612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Les souffrances matérielles ou physiques imposées aux juifs commençaient à s’alléger alors que le fardeau de l’asservissement spirituel s’alourdissait. Dans ses écrits comme dans ses actes, </a:t>
            </a:r>
            <a:r>
              <a:rPr lang="fr-FR" sz="1600" b="1" dirty="0" smtClean="0">
                <a:ln w="12700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SIDI ELIAHOU BAHI ALLOUCHE </a:t>
            </a:r>
            <a:r>
              <a:rPr lang="fr-FR" sz="1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affiche une attitude de «</a:t>
            </a:r>
            <a:r>
              <a:rPr lang="fr-FR" sz="16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makel</a:t>
            </a:r>
            <a:r>
              <a:rPr lang="fr-FR" sz="1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fr-FR" sz="16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noam</a:t>
            </a:r>
            <a:r>
              <a:rPr lang="fr-FR" sz="1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», celle d’un dirigeant affable et bienveillant.</a:t>
            </a:r>
            <a:endParaRPr lang="fr-F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95936" y="60212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Constantine. Rue Vieux -Carte postale  </a:t>
            </a:r>
            <a:endParaRPr lang="fr-FR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68144" y="24928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Constantine. Synagogue de la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Place Négrier</a:t>
            </a:r>
            <a:endParaRPr lang="fr-FR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12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816424" cy="2636738"/>
          </a:xfrm>
          <a:prstGeom prst="rect">
            <a:avLst/>
          </a:prstGeom>
          <a:noFill/>
        </p:spPr>
      </p:pic>
    </p:spTree>
  </p:cSld>
  <p:clrMapOvr>
    <a:masterClrMapping/>
  </p:clrMapOvr>
  <p:transition advTm="36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imon DUKHAN\Pictures\jeru 1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475252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835696" y="33265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SIDI  ELIAHOU   BAHI  ALLOUCHE</a:t>
            </a:r>
            <a:r>
              <a:rPr lang="fr-FR" b="1" dirty="0" smtClean="0" bmk="_GoBack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Quitte Constantine en 1891 pour s'établir à Jérusalem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où il étudie dans la YECHIVA «Knesset Israël», fondée par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le Rabbi HAIM BEN ATTAR , le Or HAHAÏM HAKADOCH</a:t>
            </a:r>
            <a:r>
              <a:rPr lang="fr-FR" b="1" i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parajita" pitchFamily="34" charset="0"/>
              </a:rPr>
              <a:t>.</a:t>
            </a:r>
            <a:endParaRPr lang="fr-FR" b="1" dirty="0" smtClean="0" bmk="_GoBack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itchFamily="34" charset="0"/>
              <a:cs typeface="Aparajit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20072" y="598121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Jérusalem vers 1890/1900</a:t>
            </a:r>
          </a:p>
          <a:p>
            <a:pPr algn="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Source : pinterest.com</a:t>
            </a:r>
            <a:endParaRPr lang="fr-FR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7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467544" y="1685707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Là, il rédige en 1892 son maître-ouvrage, </a:t>
            </a: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ERETS TOV  </a:t>
            </a: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(«le Bon Pays») qui sera publié en même temps que son éloge funèbre par le RAV ZVI HIRSCH Horowitz, dans </a:t>
            </a: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ERETS TSVI </a:t>
            </a: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(«le Pays de la Splendeur»). Edition </a:t>
            </a:r>
            <a:r>
              <a:rPr lang="fr-FR" b="1" dirty="0" err="1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Aparajita" pitchFamily="34" charset="0"/>
              </a:rPr>
              <a:t>Zuckerman</a:t>
            </a:r>
            <a:r>
              <a:rPr lang="fr-FR" b="1" dirty="0" smtClean="0" bmk="_GoBack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parajita" pitchFamily="34" charset="0"/>
              </a:rPr>
              <a:t>. </a:t>
            </a:r>
          </a:p>
        </p:txBody>
      </p:sp>
      <p:pic>
        <p:nvPicPr>
          <p:cNvPr id="1026" name="Picture 2" descr="C:\Users\Simon DUKHAN\Pictures\Quartier juif jérusalem 19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248472" cy="239159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10" name="ZoneTexte 9"/>
          <p:cNvSpPr txBox="1"/>
          <p:nvPr/>
        </p:nvSpPr>
        <p:spPr>
          <a:xfrm>
            <a:off x="1259632" y="60932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1893. Jérusalem. Quartier Juif. Source : Une Terre et des Hommes. </a:t>
            </a:r>
            <a:r>
              <a:rPr lang="fr-FR" b="1" dirty="0" err="1" smtClean="0">
                <a:solidFill>
                  <a:schemeClr val="bg1"/>
                </a:solidFill>
                <a:latin typeface="Agency FB" pitchFamily="34" charset="0"/>
              </a:rPr>
              <a:t>Wordpress</a:t>
            </a:r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. 2009</a:t>
            </a:r>
            <a:endParaRPr lang="fr-FR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31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imon DUKHAN\Pictures\sans-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88843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59832" y="40466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atin typeface="Agency FB" pitchFamily="34" charset="0"/>
                <a:ea typeface="Calibri" pitchFamily="34" charset="0"/>
                <a:cs typeface="Times New Roman" pitchFamily="18" charset="0"/>
              </a:rPr>
              <a:t>L'ouvrage a été réédité, une première fois, par l'Institut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atin typeface="Agency FB" pitchFamily="34" charset="0"/>
                <a:ea typeface="Calibri" pitchFamily="34" charset="0"/>
                <a:cs typeface="Times New Roman" pitchFamily="18" charset="0"/>
              </a:rPr>
              <a:t>«GAÏ YNASSE» en 1997 par les soins de YOSSI CHARBIT,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atin typeface="Agency FB" pitchFamily="34" charset="0"/>
                <a:ea typeface="Calibri" pitchFamily="34" charset="0"/>
                <a:cs typeface="Times New Roman" pitchFamily="18" charset="0"/>
              </a:rPr>
              <a:t>fils du regretté rabbin MIKHAËL (ADOLPHE) CHARBIT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atin typeface="Agency FB" pitchFamily="34" charset="0"/>
                <a:ea typeface="Calibri" pitchFamily="34" charset="0"/>
                <a:cs typeface="Times New Roman" pitchFamily="18" charset="0"/>
              </a:rPr>
              <a:t>et petit-fils de Rabbi YOSSEF RENASSIA.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60032" y="60212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1890 : Juifs en prière au Kotel </a:t>
            </a:r>
            <a:r>
              <a:rPr lang="fr-FR" b="1" dirty="0" err="1" smtClean="0">
                <a:solidFill>
                  <a:schemeClr val="bg1"/>
                </a:solidFill>
                <a:latin typeface="Agency FB" pitchFamily="34" charset="0"/>
              </a:rPr>
              <a:t>haMaaravi</a:t>
            </a:r>
            <a:endParaRPr lang="fr-FR" b="1" dirty="0" smtClean="0">
              <a:solidFill>
                <a:schemeClr val="bg1"/>
              </a:solidFill>
              <a:latin typeface="Agency FB" pitchFamily="34" charset="0"/>
            </a:endParaRPr>
          </a:p>
          <a:p>
            <a:pPr algn="r"/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(Une Terre et des Hommes. </a:t>
            </a:r>
            <a:r>
              <a:rPr lang="fr-FR" b="1" dirty="0" err="1" smtClean="0">
                <a:solidFill>
                  <a:schemeClr val="bg1"/>
                </a:solidFill>
                <a:latin typeface="Agency FB" pitchFamily="34" charset="0"/>
              </a:rPr>
              <a:t>Wordpress</a:t>
            </a:r>
            <a:r>
              <a:rPr lang="fr-FR" b="1" dirty="0" smtClean="0">
                <a:solidFill>
                  <a:schemeClr val="bg1"/>
                </a:solidFill>
                <a:latin typeface="Agency FB" pitchFamily="34" charset="0"/>
              </a:rPr>
              <a:t> 2009).</a:t>
            </a:r>
          </a:p>
          <a:p>
            <a:pPr algn="r"/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467544" y="21328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ERETS TOV </a:t>
            </a:r>
            <a:r>
              <a:rPr lang="fr-FR" b="1" dirty="0" smtClean="0" bmk="_GoBack">
                <a:latin typeface="Agency FB" pitchFamily="34" charset="0"/>
                <a:ea typeface="Calibri" pitchFamily="34" charset="0"/>
                <a:cs typeface="Times New Roman" pitchFamily="18" charset="0"/>
              </a:rPr>
              <a:t>a été réédité et augmenté  en hébreu et en français et publié à Jérusalem en 2014.</a:t>
            </a:r>
            <a:endParaRPr lang="fr-FR" dirty="0">
              <a:latin typeface="Agency FB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350100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atin typeface="Agency FB" pitchFamily="34" charset="0"/>
                <a:ea typeface="Calibri" pitchFamily="34" charset="0"/>
                <a:cs typeface="Times New Roman" pitchFamily="18" charset="0"/>
              </a:rPr>
              <a:t>Par ailleurs, nombre de fidèles constantinois utilisent encore son </a:t>
            </a:r>
            <a:r>
              <a:rPr lang="fr-FR" b="1" dirty="0" smtClean="0" bmk="_GoBack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MAHZOR KATAN </a:t>
            </a:r>
            <a:r>
              <a:rPr lang="fr-FR" b="1" dirty="0" smtClean="0" bmk="_GoBack">
                <a:latin typeface="Agency FB" pitchFamily="34" charset="0"/>
                <a:ea typeface="Calibri" pitchFamily="34" charset="0"/>
                <a:cs typeface="Times New Roman" pitchFamily="18" charset="0"/>
              </a:rPr>
              <a:t>pour Roch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 bmk="_GoBack">
                <a:latin typeface="Agency FB" pitchFamily="34" charset="0"/>
                <a:ea typeface="Calibri" pitchFamily="34" charset="0"/>
                <a:cs typeface="Times New Roman" pitchFamily="18" charset="0"/>
              </a:rPr>
              <a:t>Hachana et Kippour, édité par son fils unique, Sidi Haï (Imprimerie NADJAR, Sousse, 1925). </a:t>
            </a:r>
          </a:p>
        </p:txBody>
      </p:sp>
    </p:spTree>
  </p:cSld>
  <p:clrMapOvr>
    <a:masterClrMapping/>
  </p:clrMapOvr>
  <p:transition advClick="0" advTm="32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mon DUKHAN\Pictures\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123728" y="285616"/>
            <a:ext cx="640871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 bmk="_GoBack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Décédé le 11 août 1892 (18 Av 5652), </a:t>
            </a:r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SIDI  ELIYAHOU  BAHI  ALLOUCHE </a:t>
            </a:r>
            <a:r>
              <a:rPr lang="fr-FR" sz="2000" b="1" dirty="0" smtClean="0" bmk="_GoBack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  <a:ea typeface="Calibri" pitchFamily="34" charset="0"/>
                <a:cs typeface="Times New Roman" pitchFamily="18" charset="0"/>
              </a:rPr>
              <a:t>est enterré au mont des Oliviers, dans l'antique cimetière séfarade de Jérusalem, non loin du tombeau de RABBI HAIM BEN ATTAR, sur le versant s'inclinant vers la vallée de KIDRON. </a:t>
            </a:r>
          </a:p>
        </p:txBody>
      </p:sp>
      <p:pic>
        <p:nvPicPr>
          <p:cNvPr id="5" name="Picture 2" descr="C:\Users\Simon DUKHAN\Pictures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36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893</Words>
  <Application>Microsoft Office PowerPoint</Application>
  <PresentationFormat>Affichage à l'écran (4:3)</PresentationFormat>
  <Paragraphs>122</Paragraphs>
  <Slides>19</Slides>
  <Notes>4</Notes>
  <HiddenSlides>0</HiddenSlides>
  <MMClips>9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Papier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Nakache</dc:creator>
  <cp:lastModifiedBy>Nakache</cp:lastModifiedBy>
  <cp:revision>250</cp:revision>
  <dcterms:created xsi:type="dcterms:W3CDTF">2014-06-15T16:02:47Z</dcterms:created>
  <dcterms:modified xsi:type="dcterms:W3CDTF">2016-01-22T08:19:05Z</dcterms:modified>
</cp:coreProperties>
</file>